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1" r:id="rId7"/>
    <p:sldId id="266" r:id="rId8"/>
    <p:sldId id="263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81091" autoAdjust="0"/>
  </p:normalViewPr>
  <p:slideViewPr>
    <p:cSldViewPr>
      <p:cViewPr varScale="1">
        <p:scale>
          <a:sx n="93" d="100"/>
          <a:sy n="93" d="100"/>
        </p:scale>
        <p:origin x="21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1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84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8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dvisory_board" TargetMode="External"/><Relationship Id="rId3" Type="http://schemas.openxmlformats.org/officeDocument/2006/relationships/hyperlink" Target="http://www.investopedia.com/terms/c/ceo.asp#ixzz4O7UjTR8G" TargetMode="External"/><Relationship Id="rId7" Type="http://schemas.openxmlformats.org/officeDocument/2006/relationships/hyperlink" Target="https://www.sitepoint.com/how-to-build-a-startup-advisory-board/" TargetMode="External"/><Relationship Id="rId2" Type="http://schemas.openxmlformats.org/officeDocument/2006/relationships/hyperlink" Target="http://businessfinancemag.com/corporate-finance/role-forecasting-financial-plann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rtupguide.com/entrepreneurship/build-your-team/" TargetMode="External"/><Relationship Id="rId5" Type="http://schemas.openxmlformats.org/officeDocument/2006/relationships/hyperlink" Target="http://www.investopedia.com/terms/c/coo.asp#ixzz4O7W1AwPz" TargetMode="External"/><Relationship Id="rId4" Type="http://schemas.openxmlformats.org/officeDocument/2006/relationships/hyperlink" Target="http://www.investopedia.com/terms/c/cfo.asp#ixzz4O7VZDNN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Start up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ομάδα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29C1AF"/>
                </a:solidFill>
              </a:rPr>
              <a:t>Φτιάχνοντας μια ομάδα</a:t>
            </a:r>
            <a:endParaRPr lang="en-GB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Additional reading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 err="1"/>
              <a:t>Hansen</a:t>
            </a:r>
            <a:r>
              <a:rPr lang="sk-SK" dirty="0"/>
              <a:t> F. </a:t>
            </a:r>
            <a:r>
              <a:rPr lang="sk-SK" dirty="0" err="1"/>
              <a:t>The</a:t>
            </a:r>
            <a:r>
              <a:rPr lang="sk-SK" dirty="0"/>
              <a:t> Role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Forecasting</a:t>
            </a:r>
            <a:r>
              <a:rPr lang="sk-SK" dirty="0"/>
              <a:t> in </a:t>
            </a:r>
            <a:r>
              <a:rPr lang="sk-SK" dirty="0" err="1"/>
              <a:t>Financial</a:t>
            </a:r>
            <a:r>
              <a:rPr lang="sk-SK" dirty="0"/>
              <a:t> </a:t>
            </a:r>
            <a:r>
              <a:rPr lang="sk-SK" dirty="0" err="1"/>
              <a:t>Planning</a:t>
            </a:r>
            <a:r>
              <a:rPr lang="sk-SK" dirty="0"/>
              <a:t> | </a:t>
            </a:r>
            <a:r>
              <a:rPr lang="sk-SK" dirty="0" err="1"/>
              <a:t>Corporate</a:t>
            </a:r>
            <a:r>
              <a:rPr lang="sk-SK" dirty="0"/>
              <a:t> </a:t>
            </a:r>
            <a:r>
              <a:rPr lang="sk-SK" dirty="0" err="1"/>
              <a:t>Finance</a:t>
            </a:r>
            <a:r>
              <a:rPr lang="sk-SK" dirty="0"/>
              <a:t> </a:t>
            </a:r>
            <a:r>
              <a:rPr lang="sk-SK" dirty="0" err="1"/>
              <a:t>content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Business</a:t>
            </a:r>
            <a:r>
              <a:rPr lang="sk-SK" dirty="0"/>
              <a:t> </a:t>
            </a:r>
            <a:r>
              <a:rPr lang="sk-SK" dirty="0" err="1"/>
              <a:t>Finance</a:t>
            </a:r>
            <a:r>
              <a:rPr lang="sk-SK" dirty="0"/>
              <a:t> [Internet]. </a:t>
            </a:r>
            <a:r>
              <a:rPr lang="sk-SK" dirty="0" err="1"/>
              <a:t>Businessfinancemag.com</a:t>
            </a:r>
            <a:r>
              <a:rPr lang="sk-SK" dirty="0"/>
              <a:t>. 2014 [</a:t>
            </a:r>
            <a:r>
              <a:rPr lang="sk-SK" dirty="0" err="1"/>
              <a:t>cited</a:t>
            </a:r>
            <a:r>
              <a:rPr lang="sk-SK" dirty="0"/>
              <a:t> 27 </a:t>
            </a:r>
            <a:r>
              <a:rPr lang="sk-SK" dirty="0" err="1"/>
              <a:t>October</a:t>
            </a:r>
            <a:r>
              <a:rPr lang="sk-SK" dirty="0"/>
              <a:t> 2014]. </a:t>
            </a:r>
            <a:r>
              <a:rPr lang="sk-SK" dirty="0" err="1"/>
              <a:t>Available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: </a:t>
            </a:r>
            <a:r>
              <a:rPr lang="sk-SK" u="sng" dirty="0">
                <a:hlinkClick r:id="rId2"/>
              </a:rPr>
              <a:t>http://businessfinancemag.com/corporate-finance/role-forecasting-financial-planning</a:t>
            </a:r>
            <a:r>
              <a:rPr lang="sk-SK" dirty="0"/>
              <a:t>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sk-SK" u="sng" dirty="0" err="1">
                <a:hlinkClick r:id="rId3"/>
              </a:rPr>
              <a:t>Chief</a:t>
            </a:r>
            <a:r>
              <a:rPr lang="sk-SK" u="sng" dirty="0">
                <a:hlinkClick r:id="rId3"/>
              </a:rPr>
              <a:t> </a:t>
            </a:r>
            <a:r>
              <a:rPr lang="sk-SK" u="sng" dirty="0" err="1">
                <a:hlinkClick r:id="rId3"/>
              </a:rPr>
              <a:t>Executive</a:t>
            </a:r>
            <a:r>
              <a:rPr lang="sk-SK" u="sng" dirty="0">
                <a:hlinkClick r:id="rId3"/>
              </a:rPr>
              <a:t> </a:t>
            </a:r>
            <a:r>
              <a:rPr lang="sk-SK" u="sng" dirty="0" err="1">
                <a:hlinkClick r:id="rId3"/>
              </a:rPr>
              <a:t>Officer</a:t>
            </a:r>
            <a:r>
              <a:rPr lang="sk-SK" u="sng" dirty="0">
                <a:hlinkClick r:id="rId3"/>
              </a:rPr>
              <a:t> - CEO </a:t>
            </a:r>
            <a:r>
              <a:rPr lang="sk-SK" u="sng" dirty="0" err="1">
                <a:hlinkClick r:id="rId3"/>
              </a:rPr>
              <a:t>Definition</a:t>
            </a:r>
            <a:r>
              <a:rPr lang="sk-SK" u="sng" dirty="0">
                <a:hlinkClick r:id="rId3"/>
              </a:rPr>
              <a:t> | </a:t>
            </a:r>
            <a:r>
              <a:rPr lang="sk-SK" u="sng" dirty="0" err="1">
                <a:hlinkClick r:id="rId3"/>
              </a:rPr>
              <a:t>Investopedia</a:t>
            </a:r>
            <a:r>
              <a:rPr lang="sk-SK" dirty="0"/>
              <a:t> </a:t>
            </a:r>
            <a:r>
              <a:rPr lang="sk-SK" u="sng" dirty="0">
                <a:hlinkClick r:id="rId3"/>
              </a:rPr>
              <a:t>http://www.investopedia.com/terms/c/ceo.asp#ixzz4O7UjTR8G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u="sng" dirty="0" err="1">
                <a:hlinkClick r:id="rId4"/>
              </a:rPr>
              <a:t>Chief</a:t>
            </a:r>
            <a:r>
              <a:rPr lang="sk-SK" u="sng" dirty="0">
                <a:hlinkClick r:id="rId4"/>
              </a:rPr>
              <a:t> </a:t>
            </a:r>
            <a:r>
              <a:rPr lang="sk-SK" u="sng" dirty="0" err="1">
                <a:hlinkClick r:id="rId4"/>
              </a:rPr>
              <a:t>Financial</a:t>
            </a:r>
            <a:r>
              <a:rPr lang="sk-SK" u="sng" dirty="0">
                <a:hlinkClick r:id="rId4"/>
              </a:rPr>
              <a:t> </a:t>
            </a:r>
            <a:r>
              <a:rPr lang="sk-SK" u="sng" dirty="0" err="1">
                <a:hlinkClick r:id="rId4"/>
              </a:rPr>
              <a:t>Officer</a:t>
            </a:r>
            <a:r>
              <a:rPr lang="sk-SK" u="sng" dirty="0">
                <a:hlinkClick r:id="rId4"/>
              </a:rPr>
              <a:t> - CFO </a:t>
            </a:r>
            <a:r>
              <a:rPr lang="sk-SK" u="sng" dirty="0" err="1">
                <a:hlinkClick r:id="rId4"/>
              </a:rPr>
              <a:t>Definition</a:t>
            </a:r>
            <a:r>
              <a:rPr lang="sk-SK" u="sng" dirty="0">
                <a:hlinkClick r:id="rId4"/>
              </a:rPr>
              <a:t> | </a:t>
            </a:r>
            <a:r>
              <a:rPr lang="sk-SK" u="sng" dirty="0" err="1">
                <a:hlinkClick r:id="rId4"/>
              </a:rPr>
              <a:t>Investopedia</a:t>
            </a:r>
            <a:r>
              <a:rPr lang="sk-SK" u="sng" dirty="0"/>
              <a:t> </a:t>
            </a:r>
            <a:r>
              <a:rPr lang="sk-SK" u="sng" dirty="0">
                <a:hlinkClick r:id="rId4"/>
              </a:rPr>
              <a:t>http://www.investopedia.com/terms/c/cfo.asp#ixzz4O7VZDNNk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dirty="0" err="1"/>
              <a:t>Chief</a:t>
            </a:r>
            <a:r>
              <a:rPr lang="sk-SK" dirty="0"/>
              <a:t> </a:t>
            </a:r>
            <a:r>
              <a:rPr lang="sk-SK" dirty="0" err="1"/>
              <a:t>Operating</a:t>
            </a:r>
            <a:r>
              <a:rPr lang="sk-SK" dirty="0"/>
              <a:t> </a:t>
            </a:r>
            <a:r>
              <a:rPr lang="sk-SK" dirty="0" err="1"/>
              <a:t>Officer</a:t>
            </a:r>
            <a:r>
              <a:rPr lang="sk-SK" dirty="0"/>
              <a:t> - COO </a:t>
            </a:r>
            <a:r>
              <a:rPr lang="sk-SK" dirty="0" err="1"/>
              <a:t>Definition</a:t>
            </a:r>
            <a:r>
              <a:rPr lang="sk-SK" dirty="0"/>
              <a:t> | </a:t>
            </a:r>
            <a:r>
              <a:rPr lang="sk-SK" dirty="0" err="1"/>
              <a:t>Investopedia</a:t>
            </a:r>
            <a:r>
              <a:rPr lang="sk-SK" dirty="0"/>
              <a:t> </a:t>
            </a:r>
            <a:r>
              <a:rPr lang="sk-SK" u="sng" dirty="0">
                <a:hlinkClick r:id="rId5"/>
              </a:rPr>
              <a:t>http://www.investopedia.com/terms/c/coo.asp#ixzz4O7W1AwPz</a:t>
            </a:r>
            <a:r>
              <a:rPr lang="sk-SK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k-SK" u="sng" dirty="0">
                <a:hlinkClick r:id="rId6"/>
              </a:rPr>
              <a:t>http://startupguide.com/entrepreneurship/build-your-team/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en-GB" u="sng" dirty="0">
                <a:hlinkClick r:id="rId7"/>
              </a:rPr>
              <a:t>https://www.sitepoint.com/how-to-build-a-startup-advisory-board/</a:t>
            </a:r>
            <a:r>
              <a:rPr lang="en-GB" dirty="0"/>
              <a:t> 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en-GB" u="sng" dirty="0">
                <a:hlinkClick r:id="rId8"/>
              </a:rPr>
              <a:t>https://en.wikipedia.org/wiki/Advisory_board</a:t>
            </a:r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dirty="0" err="1"/>
              <a:t>Hansen</a:t>
            </a:r>
            <a:r>
              <a:rPr lang="sk-SK" dirty="0"/>
              <a:t> F. </a:t>
            </a:r>
            <a:r>
              <a:rPr lang="sk-SK" dirty="0" err="1"/>
              <a:t>The</a:t>
            </a:r>
            <a:r>
              <a:rPr lang="sk-SK" dirty="0"/>
              <a:t> Role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Forecasting</a:t>
            </a:r>
            <a:r>
              <a:rPr lang="sk-SK" dirty="0"/>
              <a:t> in </a:t>
            </a:r>
            <a:r>
              <a:rPr lang="sk-SK" dirty="0" err="1"/>
              <a:t>Financial</a:t>
            </a:r>
            <a:r>
              <a:rPr lang="sk-SK" dirty="0"/>
              <a:t> </a:t>
            </a:r>
            <a:r>
              <a:rPr lang="sk-SK" dirty="0" err="1"/>
              <a:t>Planning</a:t>
            </a:r>
            <a:r>
              <a:rPr lang="sk-SK" dirty="0"/>
              <a:t> | </a:t>
            </a:r>
            <a:r>
              <a:rPr lang="sk-SK" dirty="0" err="1"/>
              <a:t>Corporate</a:t>
            </a:r>
            <a:r>
              <a:rPr lang="sk-SK" dirty="0"/>
              <a:t> </a:t>
            </a:r>
            <a:r>
              <a:rPr lang="sk-SK" dirty="0" err="1"/>
              <a:t>Finance</a:t>
            </a:r>
            <a:r>
              <a:rPr lang="sk-SK" dirty="0"/>
              <a:t> </a:t>
            </a:r>
            <a:r>
              <a:rPr lang="sk-SK" dirty="0" err="1"/>
              <a:t>content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Business</a:t>
            </a:r>
            <a:r>
              <a:rPr lang="sk-SK" dirty="0"/>
              <a:t> </a:t>
            </a:r>
            <a:r>
              <a:rPr lang="sk-SK" dirty="0" err="1"/>
              <a:t>Finance</a:t>
            </a:r>
            <a:r>
              <a:rPr lang="sk-SK" dirty="0"/>
              <a:t> [Internet]. </a:t>
            </a:r>
            <a:r>
              <a:rPr lang="sk-SK" dirty="0" err="1"/>
              <a:t>Businessfinancemag.com</a:t>
            </a:r>
            <a:r>
              <a:rPr lang="sk-SK" dirty="0"/>
              <a:t>. 2014 [</a:t>
            </a:r>
            <a:r>
              <a:rPr lang="sk-SK" dirty="0" err="1"/>
              <a:t>cited</a:t>
            </a:r>
            <a:r>
              <a:rPr lang="sk-SK" dirty="0"/>
              <a:t> 27 </a:t>
            </a:r>
            <a:r>
              <a:rPr lang="sk-SK" dirty="0" err="1"/>
              <a:t>October</a:t>
            </a:r>
            <a:r>
              <a:rPr lang="sk-SK" dirty="0"/>
              <a:t> 2014]. </a:t>
            </a:r>
            <a:r>
              <a:rPr lang="sk-SK" dirty="0" err="1"/>
              <a:t>Available</a:t>
            </a:r>
            <a:r>
              <a:rPr lang="sk-SK" dirty="0"/>
              <a:t> </a:t>
            </a:r>
            <a:r>
              <a:rPr lang="sk-SK" dirty="0" err="1"/>
              <a:t>from</a:t>
            </a:r>
            <a:r>
              <a:rPr lang="sk-SK" dirty="0"/>
              <a:t>: </a:t>
            </a:r>
            <a:r>
              <a:rPr lang="sk-SK" u="sng" dirty="0">
                <a:hlinkClick r:id="rId2"/>
              </a:rPr>
              <a:t>http://businessfinancemag.com/corporate-finance/role-forecasting-financial-planning</a:t>
            </a:r>
            <a:r>
              <a:rPr lang="sk-SK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k-SK" u="sng" dirty="0">
                <a:hlinkClick r:id="rId7"/>
              </a:rPr>
              <a:t>https://www.sitepoint.com/how-to-build-a-startup-advisory-board/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1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l-GR" sz="3000" u="sng" dirty="0"/>
              <a:t>Όταν σκοπεύετε να προσλάβετε τους πρώτους υπαλλήλους σας, ίσως θα πρέπει να πραγματοποιήσετε κάποιες συνεντεύξεις</a:t>
            </a:r>
            <a:endParaRPr lang="en-GB" sz="3000" u="sng" dirty="0"/>
          </a:p>
          <a:p>
            <a:r>
              <a:rPr lang="el-GR" sz="2800" dirty="0" smtClean="0"/>
              <a:t>Αυτές οι ερωτήσεις ίσως σας </a:t>
            </a:r>
            <a:r>
              <a:rPr lang="el-GR" sz="2800" dirty="0" err="1" smtClean="0"/>
              <a:t>βοήθησουν</a:t>
            </a:r>
            <a:r>
              <a:rPr lang="en-GB" sz="2800" dirty="0" smtClean="0"/>
              <a:t>:</a:t>
            </a:r>
            <a:endParaRPr lang="sk-SK" sz="3000" dirty="0"/>
          </a:p>
          <a:p>
            <a:pPr lvl="1"/>
            <a:r>
              <a:rPr lang="el-GR" sz="2600" dirty="0" smtClean="0"/>
              <a:t>Πείτε μου για κάποιες εμπειρίες που είχατε στη ζωή σας που ήταν δύσκολες ή σας προβλημάτισαν</a:t>
            </a:r>
            <a:endParaRPr lang="sk-SK" sz="2600" dirty="0"/>
          </a:p>
          <a:p>
            <a:pPr lvl="1"/>
            <a:r>
              <a:rPr lang="el-GR" sz="2600" dirty="0" smtClean="0"/>
              <a:t>Γιατί ενδιαφέρεστε να δουλέψετε στην εταιρεί</a:t>
            </a:r>
            <a:r>
              <a:rPr lang="el-GR" sz="2600" dirty="0" smtClean="0"/>
              <a:t>α μας?</a:t>
            </a:r>
            <a:endParaRPr lang="sk-SK" sz="2600" dirty="0"/>
          </a:p>
          <a:p>
            <a:pPr lvl="1"/>
            <a:r>
              <a:rPr lang="el-GR" sz="2600" dirty="0" smtClean="0"/>
              <a:t>Πού φαντάζεστε τον εαυτό σας σε 5 χρόνια από τώρα?</a:t>
            </a:r>
            <a:endParaRPr lang="sk-SK" sz="2600" dirty="0"/>
          </a:p>
          <a:p>
            <a:pPr lvl="1"/>
            <a:r>
              <a:rPr lang="el-GR" sz="2600" dirty="0" smtClean="0"/>
              <a:t>Πείτε μου για τις αποτυχίες σας</a:t>
            </a:r>
            <a:r>
              <a:rPr lang="sk-SK" sz="2600" dirty="0" smtClean="0"/>
              <a:t>.</a:t>
            </a:r>
            <a:endParaRPr lang="sk-SK" sz="2600" dirty="0"/>
          </a:p>
          <a:p>
            <a:pPr lvl="1"/>
            <a:r>
              <a:rPr lang="el-GR" sz="2600" dirty="0" smtClean="0"/>
              <a:t>Γιατί θα πρέπει να σας προσλάβουμε?</a:t>
            </a:r>
            <a:endParaRPr lang="sk-SK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Πώς να προσλάβετε ποιοτικό </a:t>
            </a:r>
            <a:r>
              <a:rPr lang="el-GR" dirty="0" smtClean="0"/>
              <a:t>προσωπικό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u="sng" dirty="0"/>
              <a:t>Μπορείτε να επιλέξετε διάφορους τρόπους για να βρείτε το σωστό άτομο</a:t>
            </a:r>
            <a:r>
              <a:rPr lang="sk-SK" u="sng" dirty="0" smtClean="0"/>
              <a:t>:</a:t>
            </a:r>
            <a:endParaRPr lang="sk-SK" u="sng" dirty="0"/>
          </a:p>
          <a:p>
            <a:pPr lvl="1"/>
            <a:r>
              <a:rPr lang="el-GR" dirty="0"/>
              <a:t>μέσω των υπαρχόντων μελών της ομάδας και των φίλων τους και των δικτύων παραπομπής</a:t>
            </a:r>
            <a:endParaRPr lang="en-GB" dirty="0"/>
          </a:p>
          <a:p>
            <a:pPr lvl="1"/>
            <a:r>
              <a:rPr lang="el-GR" dirty="0"/>
              <a:t>μέσω ανταγωνιστών</a:t>
            </a:r>
            <a:endParaRPr lang="sk-SK" dirty="0"/>
          </a:p>
          <a:p>
            <a:pPr lvl="1"/>
            <a:r>
              <a:rPr lang="el-GR" dirty="0"/>
              <a:t>μέσω </a:t>
            </a:r>
            <a:r>
              <a:rPr lang="el-GR" dirty="0" smtClean="0"/>
              <a:t>διαδικτυακών </a:t>
            </a:r>
            <a:r>
              <a:rPr lang="el-GR" dirty="0"/>
              <a:t>πυλών </a:t>
            </a:r>
            <a:r>
              <a:rPr lang="el-GR" dirty="0" smtClean="0"/>
              <a:t>εργασίας </a:t>
            </a:r>
            <a:r>
              <a:rPr lang="el-GR" dirty="0"/>
              <a:t>ή μέσω κοινωνικών δικτύων όπως το Facebook ή το LinkedIn</a:t>
            </a:r>
            <a:endParaRPr lang="sk-SK" dirty="0"/>
          </a:p>
          <a:p>
            <a:r>
              <a:rPr lang="el-GR" dirty="0" smtClean="0"/>
              <a:t>Θα πρέπει επίσης να βρείτε</a:t>
            </a:r>
            <a:r>
              <a:rPr lang="en-GB" dirty="0" smtClean="0"/>
              <a:t> </a:t>
            </a:r>
            <a:r>
              <a:rPr lang="en-GB" dirty="0"/>
              <a:t>CEO, CFO </a:t>
            </a:r>
            <a:r>
              <a:rPr lang="el-GR" dirty="0" smtClean="0"/>
              <a:t>και</a:t>
            </a:r>
            <a:r>
              <a:rPr lang="en-GB" dirty="0" smtClean="0"/>
              <a:t> </a:t>
            </a:r>
            <a:r>
              <a:rPr lang="en-GB" dirty="0"/>
              <a:t>COO. </a:t>
            </a:r>
            <a:r>
              <a:rPr lang="el-GR" dirty="0" smtClean="0"/>
              <a:t>Θα πρέπει να προσέξετε σε αυτό το σημείο</a:t>
            </a:r>
            <a:r>
              <a:rPr lang="sk-SK" dirty="0" smtClean="0"/>
              <a:t>:</a:t>
            </a:r>
            <a:endParaRPr lang="sk-SK" dirty="0"/>
          </a:p>
          <a:p>
            <a:pPr lvl="1"/>
            <a:r>
              <a:rPr lang="el-GR" dirty="0" smtClean="0"/>
              <a:t>Θα είναι οι επικεφαλής της εταιρε</a:t>
            </a:r>
            <a:r>
              <a:rPr lang="el-GR" dirty="0" smtClean="0"/>
              <a:t>ίας σας και όλα τα άλλα μέλη θα επικοινωνούν μαζί τους.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9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Δημιουργία συμβουλευτικής επιτροπής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l-GR" dirty="0" smtClean="0"/>
              <a:t>Μία συμβουλευτική επιτροπή </a:t>
            </a:r>
            <a:r>
              <a:rPr lang="el-GR" dirty="0"/>
              <a:t>είναι ένας φορέας που παρέχει μη δεσμευτικές στρατηγικές συμβουλές στη διοίκηση μιας εταιρείας, ενός οργανισμού ή ενός ιδρύματος</a:t>
            </a:r>
            <a:endParaRPr lang="en-GB" dirty="0" smtClean="0"/>
          </a:p>
          <a:p>
            <a:pPr lvl="0"/>
            <a:r>
              <a:rPr lang="el-GR" dirty="0"/>
              <a:t>Ο ανεπίσημος χαρακτήρας </a:t>
            </a:r>
            <a:r>
              <a:rPr lang="el-GR" dirty="0" smtClean="0"/>
              <a:t>μιας συμβουλευτικής επιτροπής </a:t>
            </a:r>
            <a:r>
              <a:rPr lang="el-GR" dirty="0"/>
              <a:t>παρέχει μεγαλύτερη ευελιξία στη δομή και τη διαχείριση σε σύγκριση με το διοικητικό συμβούλιο</a:t>
            </a:r>
            <a:endParaRPr lang="sk-SK" dirty="0"/>
          </a:p>
          <a:p>
            <a:pPr lvl="0"/>
            <a:r>
              <a:rPr lang="el-GR" dirty="0"/>
              <a:t>Σε αντίθεση με το Διοικητικό Συμβούλιο, η</a:t>
            </a:r>
            <a:r>
              <a:rPr lang="el-GR" dirty="0" smtClean="0"/>
              <a:t> συμβουλευτική επιτροπή </a:t>
            </a:r>
            <a:r>
              <a:rPr lang="el-GR" dirty="0"/>
              <a:t>δεν έχει </a:t>
            </a:r>
            <a:r>
              <a:rPr lang="el-GR" dirty="0" smtClean="0"/>
              <a:t>δικαιοδοσία </a:t>
            </a:r>
            <a:r>
              <a:rPr lang="el-GR" dirty="0"/>
              <a:t>να ψηφίζει επί εταιρικών θεμάτων ή να έχει νομικές ευθύνες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7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 </a:t>
            </a:r>
            <a:r>
              <a:rPr lang="el-GR" b="1" dirty="0"/>
              <a:t>Δημιουργία συμβουλευτικής επιτροπής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dirty="0"/>
              <a:t>Πολλές νέες ή μικρές επιχειρήσεις επιλέγουν να έχουν </a:t>
            </a:r>
            <a:r>
              <a:rPr lang="el-GR" dirty="0" smtClean="0"/>
              <a:t>συμβουλευτικές επιτροπές </a:t>
            </a:r>
            <a:r>
              <a:rPr lang="el-GR" dirty="0"/>
              <a:t>για να επωφεληθούν από </a:t>
            </a:r>
            <a:r>
              <a:rPr lang="el-GR" dirty="0" smtClean="0"/>
              <a:t>τις γνώσεις τους, </a:t>
            </a:r>
            <a:r>
              <a:rPr lang="el-GR" dirty="0"/>
              <a:t>χωρίς τη δαπάνη ή </a:t>
            </a:r>
            <a:r>
              <a:rPr lang="el-GR" dirty="0" smtClean="0"/>
              <a:t>την επισημότητα </a:t>
            </a:r>
            <a:r>
              <a:rPr lang="el-GR" dirty="0"/>
              <a:t>του Διοικητικού Συμβουλίου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8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Ο ρόλος και οι ευθύνες των μελών της συμβουλευτικής επιτροπής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l-GR" dirty="0" smtClean="0"/>
              <a:t>κατανόηση </a:t>
            </a:r>
            <a:r>
              <a:rPr lang="el-GR" dirty="0"/>
              <a:t>των τάσεων των επιχειρήσεων, της αγοράς και της βιομηχανίας</a:t>
            </a:r>
            <a:endParaRPr lang="en-GB" dirty="0" smtClean="0"/>
          </a:p>
          <a:p>
            <a:pPr lvl="0"/>
            <a:r>
              <a:rPr lang="el-GR" dirty="0"/>
              <a:t>παρέχει "</a:t>
            </a:r>
            <a:r>
              <a:rPr lang="el-GR" dirty="0" smtClean="0"/>
              <a:t>σοφές συμβουλές" </a:t>
            </a:r>
            <a:r>
              <a:rPr lang="el-GR" dirty="0"/>
              <a:t>σε θέματα που θέτουν οι ιδιοκτήτες / διευθυντές ή η </a:t>
            </a:r>
            <a:r>
              <a:rPr lang="el-GR" dirty="0" smtClean="0"/>
              <a:t>διοίκηση</a:t>
            </a:r>
          </a:p>
          <a:p>
            <a:pPr lvl="0"/>
            <a:r>
              <a:rPr lang="el-GR" dirty="0"/>
              <a:t>παρέχουν αμερόληπτες </a:t>
            </a:r>
            <a:r>
              <a:rPr lang="el-GR" dirty="0" smtClean="0"/>
              <a:t>προτάσεις </a:t>
            </a:r>
            <a:r>
              <a:rPr lang="el-GR" dirty="0"/>
              <a:t>και ιδέες από μια τρίτη οπτική γωνία (που δεν εμπλέκεται στη λειτουργία της επιχείρησης)</a:t>
            </a:r>
            <a:endParaRPr lang="en-GB" dirty="0" smtClean="0"/>
          </a:p>
          <a:p>
            <a:pPr lvl="0"/>
            <a:r>
              <a:rPr lang="el-GR" dirty="0"/>
              <a:t>ενθαρρύνουν και </a:t>
            </a:r>
            <a:r>
              <a:rPr lang="el-GR" dirty="0" smtClean="0"/>
              <a:t>υποστηρίζουν </a:t>
            </a:r>
            <a:r>
              <a:rPr lang="el-GR" dirty="0"/>
              <a:t>την εξερεύνηση νέων επιχειρηματικών ιδεών</a:t>
            </a:r>
            <a:endParaRPr lang="en-GB" dirty="0" smtClean="0"/>
          </a:p>
          <a:p>
            <a:pPr lvl="0"/>
            <a:r>
              <a:rPr lang="el-GR" dirty="0" smtClean="0"/>
              <a:t>ενεργούν </a:t>
            </a:r>
            <a:r>
              <a:rPr lang="el-GR" dirty="0"/>
              <a:t>ως πόρος για στελέχη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Ο ρόλος και οι ευθύνες των μελών της συμβουλευτικής επιτροπής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l-GR" dirty="0"/>
              <a:t>παρέχει πλατφόρμα κοινωνικής δικτύωσης για τους διευθυντές και την εταιρεία</a:t>
            </a:r>
            <a:endParaRPr lang="en-GB" dirty="0" smtClean="0"/>
          </a:p>
          <a:p>
            <a:pPr lvl="0"/>
            <a:r>
              <a:rPr lang="el-GR" dirty="0" smtClean="0"/>
              <a:t>ενθαρρύνει </a:t>
            </a:r>
            <a:r>
              <a:rPr lang="el-GR" dirty="0"/>
              <a:t>την ανάπτυξη ενός πλαισίου διακυβέρνησης που να επιτρέπει τη βιώσιμη ανάπτυξη της εταιρείας</a:t>
            </a:r>
            <a:endParaRPr lang="en-GB" dirty="0" smtClean="0"/>
          </a:p>
          <a:p>
            <a:pPr lvl="0"/>
            <a:r>
              <a:rPr lang="el-GR" dirty="0"/>
              <a:t>παρακολουθεί την απόδοση των επιχειρήσεων</a:t>
            </a:r>
            <a:endParaRPr lang="en-GB" dirty="0" smtClean="0"/>
          </a:p>
          <a:p>
            <a:pPr lvl="0"/>
            <a:r>
              <a:rPr lang="el-GR" dirty="0"/>
              <a:t>επιβάλλουν προκλήσεις στους διευθυντές και τη διοίκηση που θα μπορούσαν να βελτιώσουν την επιχείρηση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0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Συμβουλευτική υπηρεσία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n-US" dirty="0" smtClean="0"/>
              <a:t>start up</a:t>
            </a:r>
            <a:r>
              <a:rPr lang="el-GR" dirty="0" smtClean="0"/>
              <a:t> επιχείρηση </a:t>
            </a:r>
            <a:r>
              <a:rPr lang="el-GR" dirty="0"/>
              <a:t>χρειάζεται συμβουλευτική υπηρεσία για να την καθοδηγήσει κατά τη δημιουργία της επιχείρησης</a:t>
            </a:r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5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Συμβουλευτική υπηρεσία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</a:t>
            </a:r>
            <a:r>
              <a:rPr lang="en-GB" dirty="0" smtClean="0"/>
              <a:t>Start-up </a:t>
            </a:r>
            <a:r>
              <a:rPr lang="el-GR" dirty="0" smtClean="0"/>
              <a:t>Συμβουλευτική υπηρεσ</a:t>
            </a:r>
            <a:r>
              <a:rPr lang="el-GR" dirty="0" smtClean="0"/>
              <a:t>ία μπορεί να παρέχει καθοδήγηση στους παρακάτω τομείς</a:t>
            </a:r>
            <a:r>
              <a:rPr lang="en-GB" dirty="0" smtClean="0"/>
              <a:t>:</a:t>
            </a:r>
            <a:endParaRPr lang="en-GB" dirty="0" smtClean="0"/>
          </a:p>
          <a:p>
            <a:pPr lvl="1"/>
            <a:r>
              <a:rPr lang="el-GR" sz="2000" dirty="0" smtClean="0"/>
              <a:t>δομή</a:t>
            </a:r>
            <a:endParaRPr lang="en-GB" sz="2000" dirty="0" smtClean="0"/>
          </a:p>
          <a:p>
            <a:pPr lvl="1"/>
            <a:r>
              <a:rPr lang="el-GR" sz="2000" dirty="0" smtClean="0"/>
              <a:t>Τρόπους για να φτιάξεις μια επιχείρηση</a:t>
            </a:r>
            <a:endParaRPr lang="en-GB" sz="2000" dirty="0" smtClean="0"/>
          </a:p>
          <a:p>
            <a:pPr lvl="1"/>
            <a:r>
              <a:rPr lang="el-GR" sz="2000" dirty="0"/>
              <a:t>σχεδιασμός και ανάπτυξη επιχειρηματικού </a:t>
            </a:r>
            <a:r>
              <a:rPr lang="el-GR" sz="2000" dirty="0" smtClean="0"/>
              <a:t>σχεδίου</a:t>
            </a:r>
            <a:endParaRPr lang="el-GR" sz="2000" dirty="0"/>
          </a:p>
          <a:p>
            <a:pPr lvl="1"/>
            <a:r>
              <a:rPr lang="el-GR" sz="2000" dirty="0" smtClean="0"/>
              <a:t>οικονομικές προβλέψεις </a:t>
            </a:r>
            <a:r>
              <a:rPr lang="el-GR" sz="2000" dirty="0"/>
              <a:t>και </a:t>
            </a:r>
            <a:r>
              <a:rPr lang="el-GR" sz="2000" dirty="0" smtClean="0"/>
              <a:t>συμβολή </a:t>
            </a:r>
            <a:r>
              <a:rPr lang="el-GR" sz="2000" dirty="0"/>
              <a:t>στο σχεδιασμό ενός κατάλληλου επιχειρηματικού μοντέλου και </a:t>
            </a:r>
            <a:r>
              <a:rPr lang="el-GR" sz="2000" dirty="0" smtClean="0"/>
              <a:t>καθοδήγηση </a:t>
            </a:r>
            <a:r>
              <a:rPr lang="el-GR" sz="2000" dirty="0"/>
              <a:t>επιχειρηματικών αποφάσεων σε όλα τα επίπεδα του οργανισμού</a:t>
            </a:r>
            <a:r>
              <a:rPr lang="en-GB" sz="2000" dirty="0" smtClean="0"/>
              <a:t>[1</a:t>
            </a:r>
            <a:r>
              <a:rPr lang="en-GB" sz="2000" dirty="0" smtClean="0"/>
              <a:t>]</a:t>
            </a:r>
          </a:p>
          <a:p>
            <a:pPr lvl="1"/>
            <a:r>
              <a:rPr lang="el-GR" sz="2000" dirty="0" smtClean="0"/>
              <a:t>Στρατηγική μάρκετινγκ</a:t>
            </a:r>
            <a:endParaRPr lang="en-GB" sz="2000" dirty="0" smtClean="0"/>
          </a:p>
          <a:p>
            <a:pPr lvl="1"/>
            <a:r>
              <a:rPr lang="el-GR" sz="2000" dirty="0" smtClean="0"/>
              <a:t>Τραπεζικά και οικονομικά</a:t>
            </a:r>
            <a:r>
              <a:rPr lang="en-GB" sz="2000" dirty="0" smtClean="0"/>
              <a:t> – </a:t>
            </a:r>
            <a:r>
              <a:rPr lang="el-GR" sz="2000" dirty="0" smtClean="0"/>
              <a:t>οι </a:t>
            </a:r>
            <a:r>
              <a:rPr lang="en-GB" sz="2000" dirty="0" smtClean="0"/>
              <a:t>start-up </a:t>
            </a:r>
            <a:r>
              <a:rPr lang="el-GR" sz="2000" dirty="0" smtClean="0"/>
              <a:t>επιχειρήσεις μπορεί να μην έχουν </a:t>
            </a:r>
            <a:r>
              <a:rPr lang="el-GR" sz="2000" dirty="0"/>
              <a:t>τις γνώσεις για τη δημιουργία τραπεζικών και χρηματοοικονομικών </a:t>
            </a:r>
            <a:r>
              <a:rPr lang="el-GR" sz="2000" dirty="0" smtClean="0"/>
              <a:t>υπηρεσιών</a:t>
            </a:r>
            <a:r>
              <a:rPr lang="en-GB" sz="2000" dirty="0" smtClean="0"/>
              <a:t>, </a:t>
            </a:r>
            <a:r>
              <a:rPr lang="el-GR" sz="2000" dirty="0" smtClean="0"/>
              <a:t>οι συμβουλευτικ</a:t>
            </a:r>
            <a:r>
              <a:rPr lang="el-GR" sz="2000" dirty="0" smtClean="0"/>
              <a:t>ές υπηρεσίες μπορούν να τους καθοδηγήσουν σε αυτόν τον τομέα</a:t>
            </a:r>
            <a:endParaRPr lang="en-GB" sz="2000" dirty="0" smtClean="0"/>
          </a:p>
          <a:p>
            <a:pPr lvl="1"/>
            <a:r>
              <a:rPr lang="el-GR" sz="2000" dirty="0"/>
              <a:t>την πρόσληψη και / ή τη συμμετοχή - συμβολή στην πρόσληψη </a:t>
            </a:r>
            <a:r>
              <a:rPr lang="el-GR" sz="2000" dirty="0" smtClean="0"/>
              <a:t>μελών της συμβουλευτικής επιτροπής </a:t>
            </a:r>
            <a:r>
              <a:rPr lang="el-GR" sz="2000" dirty="0"/>
              <a:t>χρησιμοποιώντας το υπάρχον δίκτυο τους με επαγγελματίες</a:t>
            </a:r>
            <a:endParaRPr lang="en-GB" sz="2000" dirty="0" smtClean="0"/>
          </a:p>
          <a:p>
            <a:pPr lvl="1"/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2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556</Words>
  <Application>Microsoft Office PowerPoint</Application>
  <PresentationFormat>On-screen Show (4:3)</PresentationFormat>
  <Paragraphs>71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Start up ομάδα</vt:lpstr>
      <vt:lpstr>PowerPoint Presentation</vt:lpstr>
      <vt:lpstr>Πώς να προσλάβετε ποιοτικό προσωπικό</vt:lpstr>
      <vt:lpstr>Δημιουργία συμβουλευτικής επιτροπής</vt:lpstr>
      <vt:lpstr> Δημιουργία συμβουλευτικής επιτροπής</vt:lpstr>
      <vt:lpstr>Ο ρόλος και οι ευθύνες των μελών της συμβουλευτικής επιτροπής</vt:lpstr>
      <vt:lpstr>Ο ρόλος και οι ευθύνες των μελών της συμβουλευτικής επιτροπής</vt:lpstr>
      <vt:lpstr>Συμβουλευτική υπηρεσία</vt:lpstr>
      <vt:lpstr>Συμβουλευτική υπηρεσία</vt:lpstr>
      <vt:lpstr>Additional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Basta Eirini</cp:lastModifiedBy>
  <cp:revision>52</cp:revision>
  <dcterms:created xsi:type="dcterms:W3CDTF">2017-03-08T21:43:37Z</dcterms:created>
  <dcterms:modified xsi:type="dcterms:W3CDTF">2018-01-18T12:28:43Z</dcterms:modified>
</cp:coreProperties>
</file>